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82" r:id="rId2"/>
    <p:sldId id="257" r:id="rId3"/>
    <p:sldId id="283" r:id="rId4"/>
    <p:sldId id="274" r:id="rId5"/>
    <p:sldId id="289" r:id="rId6"/>
    <p:sldId id="284" r:id="rId7"/>
    <p:sldId id="275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BF62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8756" autoAdjust="0"/>
  </p:normalViewPr>
  <p:slideViewPr>
    <p:cSldViewPr>
      <p:cViewPr>
        <p:scale>
          <a:sx n="50" d="100"/>
          <a:sy n="50" d="100"/>
        </p:scale>
        <p:origin x="-1253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AC5E3774-D7E6-450B-94A9-1A7396FB300E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A05163BC-FFFB-4F91-9E90-818A39B3FD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9A155DD8-253E-414D-8D7D-D39B3C80F0AD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58C589DC-86D3-4D33-AA82-F30D5A2971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bang.com/posts/3937-msn-live-frau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8FgHmT7W4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0RBwpiMYkRo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8s2OKIRyZ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請問學生是否有使用即時通訊軟體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(Yahoo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即時通或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MSN)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的經驗？而這些在即時通軟體上的好友名單是哪些人？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486314-4734-401C-9CDD-1704EC54B0F3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請問學生，「如果即時通訊軟體上的好友在線上傳訊息請你幫忙，你是否會答應呢」，原因是什麼？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向學生說明，本次課程與即時通軟體上所發生的問題有關。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589DC-86D3-4D33-AA82-F30D5A2971D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atinLnBrk="1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、發下「『朋友』問拍賣認證碼 小心變人頭」之新聞，或利用投影方式請學生詳讀。</a:t>
            </a:r>
          </a:p>
          <a:p>
            <a:pPr latinLnBrk="1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、新聞閱畢，請學生以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解析新聞，除了解新聞架構外，亦可增加對新聞內容的印象。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新聞裡說了什麼？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一名許姓公務員因相信即時通傳來的訊息，將手機號碼給對方後，卻收到拍賣網站寄來的認證碼，經查證後發現是詐騙手法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許姓公務員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近期，但報導日期是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3/19)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網路上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詐騙集團利用人「相信」的弱點，先盜用即時通或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MSN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帳號，佯充成某人的「朋友」，藉機取得不知情民眾的手機認證碼，再註冊成賣家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如何解決？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若遇類似情境，在查證對方身分前不要將認證號碼提供出去，若已給盡快打電話或寫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告知拍賣網站客服，要他們取消賣家認證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endParaRPr lang="zh-TW" altLang="zh-TW" dirty="0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49165A-CF5D-4DB7-884C-D702125E09C8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教師可利用網路上分享的詐騙過程實錄截圖，讓學生更清楚詐騙的過程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參考網頁：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http://www.techbang.com/posts/3937-msn-live-fraud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589DC-86D3-4D33-AA82-F30D5A2971D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針對新聞再提出相關問題，以增加學生對新聞內容之認知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①不肖份子透過網路騙取受害者的手機號碼和認證碼有什麼好處？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②如果我們的手機號碼被不肖份子用來申請假的拍賣帳號，會引來什麼麻煩？</a:t>
            </a: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589DC-86D3-4D33-AA82-F30D5A2971D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、教師播放「公視暗時新聞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慎防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MSN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詐騙」和「用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ibon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替親友繳費 男子掉詐騙陷阱」等新聞片段，供學生更了解類似的詐騙手法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http://www.youtube.com/watch?v=V8FgHmT7W40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http://www.youtube.com/watch?v=0RBwpiMYkRo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、請問學生，是否有遭遇過上述的詐騙手法，當時是如何應變的？</a:t>
            </a:r>
          </a:p>
          <a:p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4418CF-0F74-43CF-8718-61D9984F4F39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、請學生思考，這類的即時通軟體詐騙手法，為什麼會讓這麼多人上當？不肖份子是利用網路的哪些特性讓被害人信以為真？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、教師播放台北市警察局的「即時通 反詐騙」宣導廣告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dirty="0" smtClean="0">
                <a:hlinkClick r:id="rId3"/>
              </a:rPr>
              <a:t>http://www.youtube.com/watch?v=F8s2OKIRyZI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，讓學生學習反詐騙三步驟？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589DC-86D3-4D33-AA82-F30D5A2971D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１、剛剛的反詐騙三步驟提到的第二步驟為「查證」，請各組學生分組討論，若遭遇到類似的即時通軟體詐騙情形，有什麼方法可以有效查證避免上當？請各組至少想出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種方法，並設計成一齣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分鐘左右的短劇，模擬詐騙橋段，讓他組同學了解你們的反詐騙手法。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、各組演出完畢，請全班同學票選，各組表演的查證方式中，哪一種是最有創意且有效的反詐騙方法。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教師再次強調，因為網路媒介無法面對面溝通的特性，造成許多犯罪或詐騙手法藏匿其中，即便該帳號是屬於親朋好友所擁有，但只要對方的要求或言論有些怪異，或是突然出現詢問個人資料的動作，一定要查證對方身分後再判斷是否提供，千萬不要因為一時心軟，而造成不必要的麻煩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589DC-86D3-4D33-AA82-F30D5A2971D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793E-9A8C-4CC8-8F43-DBEE7B50AA2D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5F2364-0A97-42AB-843F-3A2C1F3F27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8761-DCA8-44CE-A84E-E3D3E667918F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056B-8909-4524-8CF7-0E5EEA809B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A8C8-BF1E-41CA-A6FF-395B8AD38AC6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F28B-C755-4BE2-AD6B-1EFEA23A1C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D457-1409-48BB-AA87-1965C77203B5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2B30-46A8-4795-9B04-4BDB1EE135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0515-A1B3-4270-B549-B7AA35CE73A3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5822-182B-4307-9DBC-6631C352F5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E041-49EB-4BE7-B3E3-A9B6D1761AFB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E1B3-2583-4C3C-99F0-A0BE9AAF50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26CD-8F91-4270-884D-AE2343A9D7B9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A5FB-9546-4E4C-AC78-F7D8A46BE3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0CC7-51AC-421E-B164-A54E6DA57BEB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1076-FD7C-4D71-A5B8-5D609AE63B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309E-6F3A-49A8-A6A8-C75F9909720F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FA90-6055-402F-BC1C-4636809B4E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F3A1-4389-4D97-86AC-74D64AB7049F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9DFF-063F-4EA2-9187-2F630BB431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64EA-B996-4D4B-A209-7887DF50BE6E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2ADB-35B8-4BA7-8ECE-BFD8936CD8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CAE1AD70-3516-464F-A7A2-4F3A227C686F}" type="datetimeFigureOut">
              <a:rPr lang="zh-TW" altLang="en-US"/>
              <a:pPr>
                <a:defRPr/>
              </a:pPr>
              <a:t>2012/4/5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E155F8B-C9C4-402D-98D7-0D442DAF11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8" r:id="rId2"/>
    <p:sldLayoutId id="2147483936" r:id="rId3"/>
    <p:sldLayoutId id="2147483929" r:id="rId4"/>
    <p:sldLayoutId id="2147483930" r:id="rId5"/>
    <p:sldLayoutId id="2147483931" r:id="rId6"/>
    <p:sldLayoutId id="2147483932" r:id="rId7"/>
    <p:sldLayoutId id="2147483937" r:id="rId8"/>
    <p:sldLayoutId id="2147483938" r:id="rId9"/>
    <p:sldLayoutId id="2147483933" r:id="rId10"/>
    <p:sldLayoutId id="21474839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w.messenger.yahoo.com/index.php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r.gg/msn-81-downloa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vs-tim.longtermly.org/02-YahooMessenger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ibus999.chez.com/JDownloader09579.ht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techbang.com/posts/3937-msn-live-frau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www.youtube.com/watch?v=0RBwpiMYkR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youtube.com/watch?v=V8FgHmT7W40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8s2OKIRyZ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</a:t>
            </a:r>
            <a:r>
              <a:rPr lang="zh-TW" altLang="en-US" sz="4900" b="1" dirty="0" smtClean="0"/>
              <a:t>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sz="4800" b="1" dirty="0" smtClean="0"/>
              <a:t>問</a:t>
            </a:r>
            <a:r>
              <a:rPr lang="zh-TW" altLang="zh-TW" sz="4800" b="1" dirty="0" smtClean="0"/>
              <a:t>拍賣認證碼 </a:t>
            </a:r>
            <a:r>
              <a:rPr lang="zh-TW" altLang="en-US" sz="4800" b="1" dirty="0" smtClean="0"/>
              <a:t> </a:t>
            </a:r>
            <a:r>
              <a:rPr lang="zh-TW" altLang="zh-TW" sz="4800" b="1" dirty="0" smtClean="0"/>
              <a:t>小心</a:t>
            </a:r>
            <a:r>
              <a:rPr lang="zh-TW" altLang="zh-TW" sz="4800" b="1" dirty="0" smtClean="0"/>
              <a:t>變人頭</a:t>
            </a:r>
            <a:r>
              <a:rPr altLang="zh-TW" b="1" dirty="0" smtClean="0"/>
              <a:t/>
            </a:r>
            <a:br>
              <a:rPr altLang="zh-TW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900113" y="4292600"/>
            <a:ext cx="7416800" cy="15573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2000" b="1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000" b="1" dirty="0">
                <a:latin typeface="+mj-lt"/>
                <a:ea typeface="+mj-ea"/>
                <a:cs typeface="+mj-cs"/>
              </a:rPr>
            </a:br>
            <a:r>
              <a:rPr kumimoji="0" lang="zh-TW" altLang="en-US" sz="2000" b="1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本教案為卓越新聞獎基金會製作，教案免費提供各級學校、教育場所採用</a:t>
            </a:r>
            <a:endParaRPr kumimoji="0" lang="zh-TW" altLang="en-US" sz="2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750" y="2492375"/>
            <a:ext cx="7920038" cy="352901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本教案為世新大學承辦教育部媒體素養教育資源網、卓越新聞獎基金會共同合作，教案免費提供各級學校、教育場所採用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進步獲取媒體素養及傳媒教育相關資訊，可連結：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  <a:hlinkClick r:id="rId2"/>
              </a:rPr>
              <a:t>www</a:t>
            </a:r>
            <a:endParaRPr lang="en-US" altLang="zh-TW" b="1" dirty="0" smtClean="0">
              <a:solidFill>
                <a:schemeClr val="tx1"/>
              </a:solidFill>
              <a:latin typeface="+mn-ea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827584" y="5345112"/>
            <a:ext cx="8065392" cy="151288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+mj-ea"/>
                <a:ea typeface="+mj-ea"/>
              </a:rPr>
              <a:t>你使用過即時通軟體嗎</a:t>
            </a:r>
            <a:r>
              <a:rPr lang="zh-TW" altLang="en-US" dirty="0" smtClean="0">
                <a:latin typeface="+mj-ea"/>
                <a:ea typeface="+mj-ea"/>
              </a:rPr>
              <a:t>？在你的好友名單上的人是哪些人呢</a:t>
            </a:r>
            <a:r>
              <a:rPr lang="zh-TW" altLang="en-US" dirty="0" smtClean="0">
                <a:latin typeface="+mj-ea"/>
              </a:rPr>
              <a:t>？</a:t>
            </a:r>
            <a:endParaRPr lang="en-US" altLang="zh-TW" dirty="0" smtClean="0">
              <a:latin typeface="+mj-ea"/>
            </a:endParaRPr>
          </a:p>
        </p:txBody>
      </p:sp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latin typeface="+mj-ea"/>
              </a:rPr>
              <a:t>你今天即時通了嗎（</a:t>
            </a:r>
            <a:r>
              <a:rPr lang="en-US" altLang="zh-TW" b="1" dirty="0" smtClean="0">
                <a:latin typeface="+mj-ea"/>
              </a:rPr>
              <a:t>2</a:t>
            </a:r>
            <a:r>
              <a:rPr lang="zh-TW" altLang="en-US" b="1" dirty="0" smtClean="0">
                <a:latin typeface="+mj-ea"/>
              </a:rPr>
              <a:t>之</a:t>
            </a:r>
            <a:r>
              <a:rPr lang="en-US" altLang="zh-TW" b="1" dirty="0" smtClean="0">
                <a:latin typeface="+mj-ea"/>
              </a:rPr>
              <a:t>1</a:t>
            </a:r>
            <a:r>
              <a:rPr lang="zh-TW" altLang="en-US" b="1" dirty="0" smtClean="0">
                <a:latin typeface="+mj-ea"/>
              </a:rPr>
              <a:t>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3067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115616" y="4941168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dirty="0" smtClean="0">
                <a:hlinkClick r:id="rId6"/>
              </a:rPr>
              <a:t>http://star.gg/msn-81-download</a:t>
            </a:r>
            <a:endParaRPr lang="zh-TW" alt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484784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4572000" y="4941168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dirty="0" smtClean="0">
                <a:hlinkClick r:id="rId8"/>
              </a:rPr>
              <a:t>http://tw.messenger.yahoo.com/index.php</a:t>
            </a:r>
            <a:endParaRPr lang="zh-TW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5157192"/>
            <a:ext cx="7772400" cy="718592"/>
          </a:xfrm>
        </p:spPr>
        <p:txBody>
          <a:bodyPr/>
          <a:lstStyle/>
          <a:p>
            <a:pPr>
              <a:defRPr/>
            </a:pPr>
            <a:r>
              <a:rPr lang="zh-TW" altLang="zh-TW" dirty="0" smtClean="0">
                <a:latin typeface="+mj-ea"/>
                <a:ea typeface="+mj-ea"/>
              </a:rPr>
              <a:t>如果即時通訊軟體上的好友</a:t>
            </a:r>
            <a:r>
              <a:rPr lang="zh-TW" altLang="zh-TW" dirty="0" smtClean="0">
                <a:latin typeface="+mj-ea"/>
                <a:ea typeface="+mj-ea"/>
              </a:rPr>
              <a:t>在</a:t>
            </a:r>
            <a:r>
              <a:rPr lang="zh-TW" altLang="en-US" dirty="0" smtClean="0">
                <a:latin typeface="+mj-ea"/>
                <a:ea typeface="+mj-ea"/>
              </a:rPr>
              <a:t>網路</a:t>
            </a:r>
            <a:r>
              <a:rPr lang="zh-TW" altLang="zh-TW" dirty="0" smtClean="0">
                <a:latin typeface="+mj-ea"/>
                <a:ea typeface="+mj-ea"/>
              </a:rPr>
              <a:t>上</a:t>
            </a:r>
            <a:r>
              <a:rPr lang="zh-TW" altLang="zh-TW" dirty="0" smtClean="0">
                <a:latin typeface="+mj-ea"/>
                <a:ea typeface="+mj-ea"/>
              </a:rPr>
              <a:t>傳訊息請你幫忙，你是否會答應</a:t>
            </a:r>
            <a:r>
              <a:rPr lang="zh-TW" altLang="zh-TW" dirty="0" smtClean="0">
                <a:latin typeface="+mj-ea"/>
                <a:ea typeface="+mj-ea"/>
              </a:rPr>
              <a:t>呢</a:t>
            </a:r>
            <a:r>
              <a:rPr lang="zh-TW" altLang="en-US" dirty="0" smtClean="0">
                <a:latin typeface="+mj-ea"/>
                <a:ea typeface="+mj-ea"/>
              </a:rPr>
              <a:t>？請說明原因？</a:t>
            </a:r>
          </a:p>
          <a:p>
            <a:endParaRPr lang="en-US" altLang="zh-TW" dirty="0" smtClean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latin typeface="+mj-ea"/>
              </a:rPr>
              <a:t>你今天即時通了嗎</a:t>
            </a:r>
            <a:r>
              <a:rPr lang="zh-TW" altLang="en-US" dirty="0" smtClean="0">
                <a:latin typeface="+mj-ea"/>
              </a:rPr>
              <a:t>（</a:t>
            </a:r>
            <a:r>
              <a:rPr lang="en-US" altLang="zh-TW" dirty="0" smtClean="0">
                <a:latin typeface="+mj-ea"/>
              </a:rPr>
              <a:t>2</a:t>
            </a:r>
            <a:r>
              <a:rPr lang="zh-TW" altLang="en-US" dirty="0" smtClean="0">
                <a:latin typeface="+mj-ea"/>
              </a:rPr>
              <a:t>之</a:t>
            </a:r>
            <a:r>
              <a:rPr lang="en-US" altLang="zh-TW" dirty="0" smtClean="0">
                <a:latin typeface="+mj-ea"/>
              </a:rPr>
              <a:t>2</a:t>
            </a:r>
            <a:r>
              <a:rPr lang="zh-TW" altLang="en-US" dirty="0" smtClean="0">
                <a:latin typeface="+mj-ea"/>
              </a:rPr>
              <a:t>）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3096344" cy="333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形圖說文字 7"/>
          <p:cNvSpPr/>
          <p:nvPr/>
        </p:nvSpPr>
        <p:spPr>
          <a:xfrm>
            <a:off x="4932040" y="2420888"/>
            <a:ext cx="3096344" cy="1440160"/>
          </a:xfrm>
          <a:prstGeom prst="wedgeEllipseCallout">
            <a:avLst>
              <a:gd name="adj1" fmla="val -126890"/>
              <a:gd name="adj2" fmla="val 23346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dirty="0" smtClean="0">
                <a:solidFill>
                  <a:srgbClr val="C00000"/>
                </a:solidFill>
              </a:rPr>
              <a:t>HELP!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691680" y="4653136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dirty="0" smtClean="0">
                <a:hlinkClick r:id="rId4"/>
              </a:rPr>
              <a:t>http://uvs-tim.longtermly.org/02-YahooMessenger.htm</a:t>
            </a:r>
            <a:endParaRPr lang="zh-TW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新聞這樣說</a:t>
            </a:r>
            <a:r>
              <a:rPr lang="zh-TW" altLang="en-US" dirty="0" smtClean="0">
                <a:latin typeface="+mj-ea"/>
              </a:rPr>
              <a:t>（</a:t>
            </a:r>
            <a:r>
              <a:rPr lang="en-US" altLang="zh-TW" dirty="0" smtClean="0">
                <a:latin typeface="+mj-ea"/>
              </a:rPr>
              <a:t>5</a:t>
            </a:r>
            <a:r>
              <a:rPr lang="zh-TW" altLang="en-US" dirty="0" smtClean="0">
                <a:latin typeface="+mj-ea"/>
              </a:rPr>
              <a:t>之</a:t>
            </a:r>
            <a:r>
              <a:rPr lang="en-US" altLang="zh-TW" dirty="0" smtClean="0">
                <a:latin typeface="+mj-ea"/>
              </a:rPr>
              <a:t>1</a:t>
            </a:r>
            <a:r>
              <a:rPr lang="zh-TW" altLang="en-US" dirty="0" smtClean="0">
                <a:latin typeface="+mj-ea"/>
              </a:rPr>
              <a:t>）</a:t>
            </a:r>
          </a:p>
        </p:txBody>
      </p:sp>
      <p:sp>
        <p:nvSpPr>
          <p:cNvPr id="13" name="內容版面配置區 4"/>
          <p:cNvSpPr txBox="1">
            <a:spLocks/>
          </p:cNvSpPr>
          <p:nvPr/>
        </p:nvSpPr>
        <p:spPr bwMode="auto">
          <a:xfrm>
            <a:off x="1907704" y="1484213"/>
            <a:ext cx="61926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zh-TW" altLang="zh-TW" sz="2600" dirty="0" smtClean="0">
                <a:latin typeface="+mj-ea"/>
                <a:ea typeface="+mj-ea"/>
              </a:rPr>
              <a:t>「『朋友』問拍賣認證碼 小心變人頭」</a:t>
            </a:r>
            <a:r>
              <a:rPr lang="zh-TW" altLang="en-US" sz="2600" dirty="0" smtClean="0">
                <a:latin typeface="+mj-ea"/>
                <a:ea typeface="+mj-ea"/>
              </a:rPr>
              <a:t>新聞詳讀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lang="en-US" altLang="zh-TW" sz="2600" dirty="0" smtClean="0">
              <a:latin typeface="+mj-ea"/>
              <a:ea typeface="+mj-ea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zh-TW" altLang="en-US" sz="2600" dirty="0" smtClean="0">
                <a:latin typeface="+mj-ea"/>
                <a:ea typeface="+mj-ea"/>
              </a:rPr>
              <a:t>新聞解析，請回答以下問題</a:t>
            </a:r>
            <a:endParaRPr lang="en-US" altLang="zh-TW" sz="2600" dirty="0" smtClean="0">
              <a:latin typeface="+mj-ea"/>
              <a:ea typeface="+mj-ea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zh-TW" altLang="en-US" sz="2600" dirty="0" smtClean="0">
                <a:latin typeface="+mj-ea"/>
                <a:ea typeface="+mj-ea"/>
              </a:rPr>
              <a:t>   </a:t>
            </a:r>
            <a:r>
              <a:rPr lang="zh-TW" altLang="en-US" sz="2600" dirty="0" smtClean="0">
                <a:latin typeface="+mj-ea"/>
                <a:ea typeface="+mj-ea"/>
              </a:rPr>
              <a:t> </a:t>
            </a:r>
            <a:r>
              <a:rPr lang="zh-TW" altLang="zh-TW" sz="2600" dirty="0" smtClean="0">
                <a:latin typeface="+mj-ea"/>
                <a:ea typeface="+mj-ea"/>
              </a:rPr>
              <a:t>①</a:t>
            </a:r>
            <a:r>
              <a:rPr lang="en-US" altLang="zh-TW" sz="2600" dirty="0" smtClean="0">
                <a:latin typeface="+mj-ea"/>
                <a:ea typeface="+mj-ea"/>
              </a:rPr>
              <a:t>What—</a:t>
            </a:r>
            <a:r>
              <a:rPr lang="zh-TW" altLang="zh-TW" sz="2600" dirty="0" smtClean="0">
                <a:latin typeface="+mj-ea"/>
                <a:ea typeface="+mj-ea"/>
              </a:rPr>
              <a:t>新聞裡說了什麼？ </a:t>
            </a:r>
            <a:r>
              <a:rPr lang="en-US" altLang="zh-TW" sz="2600" dirty="0" smtClean="0">
                <a:latin typeface="+mj-ea"/>
                <a:ea typeface="+mj-ea"/>
              </a:rPr>
              <a:t/>
            </a:r>
            <a:br>
              <a:rPr lang="en-US" altLang="zh-TW" sz="2600" dirty="0" smtClean="0">
                <a:latin typeface="+mj-ea"/>
                <a:ea typeface="+mj-ea"/>
              </a:rPr>
            </a:br>
            <a:r>
              <a:rPr lang="zh-TW" altLang="zh-TW" sz="2600" dirty="0" smtClean="0">
                <a:latin typeface="+mj-ea"/>
                <a:ea typeface="+mj-ea"/>
              </a:rPr>
              <a:t>②</a:t>
            </a:r>
            <a:r>
              <a:rPr lang="en-US" altLang="zh-TW" sz="2600" dirty="0" smtClean="0">
                <a:latin typeface="+mj-ea"/>
                <a:ea typeface="+mj-ea"/>
              </a:rPr>
              <a:t>Who—</a:t>
            </a:r>
            <a:r>
              <a:rPr lang="zh-TW" altLang="zh-TW" sz="2600" dirty="0" smtClean="0">
                <a:latin typeface="+mj-ea"/>
                <a:ea typeface="+mj-ea"/>
              </a:rPr>
              <a:t>這則新聞主角是誰？</a:t>
            </a:r>
            <a:r>
              <a:rPr lang="en-US" altLang="zh-TW" sz="2600" dirty="0" smtClean="0">
                <a:latin typeface="+mj-ea"/>
                <a:ea typeface="+mj-ea"/>
              </a:rPr>
              <a:t/>
            </a:r>
            <a:br>
              <a:rPr lang="en-US" altLang="zh-TW" sz="2600" dirty="0" smtClean="0">
                <a:latin typeface="+mj-ea"/>
                <a:ea typeface="+mj-ea"/>
              </a:rPr>
            </a:br>
            <a:r>
              <a:rPr lang="zh-TW" altLang="zh-TW" sz="2600" dirty="0" smtClean="0">
                <a:latin typeface="+mj-ea"/>
                <a:ea typeface="+mj-ea"/>
              </a:rPr>
              <a:t>③</a:t>
            </a:r>
            <a:r>
              <a:rPr lang="en-US" altLang="zh-TW" sz="2600" dirty="0" smtClean="0">
                <a:latin typeface="+mj-ea"/>
                <a:ea typeface="+mj-ea"/>
              </a:rPr>
              <a:t>When—</a:t>
            </a:r>
            <a:r>
              <a:rPr lang="zh-TW" altLang="zh-TW" sz="2600" dirty="0" smtClean="0">
                <a:latin typeface="+mj-ea"/>
                <a:ea typeface="+mj-ea"/>
              </a:rPr>
              <a:t>新聞什麼時候發生的？ </a:t>
            </a:r>
            <a:r>
              <a:rPr lang="en-US" altLang="zh-TW" sz="2600" dirty="0" smtClean="0">
                <a:latin typeface="+mj-ea"/>
                <a:ea typeface="+mj-ea"/>
              </a:rPr>
              <a:t/>
            </a:r>
            <a:br>
              <a:rPr lang="en-US" altLang="zh-TW" sz="2600" dirty="0" smtClean="0">
                <a:latin typeface="+mj-ea"/>
                <a:ea typeface="+mj-ea"/>
              </a:rPr>
            </a:br>
            <a:r>
              <a:rPr lang="zh-TW" altLang="zh-TW" sz="2600" dirty="0" smtClean="0">
                <a:latin typeface="+mj-ea"/>
                <a:ea typeface="+mj-ea"/>
              </a:rPr>
              <a:t>④</a:t>
            </a:r>
            <a:r>
              <a:rPr lang="en-US" altLang="zh-TW" sz="2600" dirty="0" smtClean="0">
                <a:latin typeface="+mj-ea"/>
                <a:ea typeface="+mj-ea"/>
              </a:rPr>
              <a:t>Where—</a:t>
            </a:r>
            <a:r>
              <a:rPr lang="zh-TW" altLang="zh-TW" sz="2600" dirty="0" smtClean="0">
                <a:latin typeface="+mj-ea"/>
                <a:ea typeface="+mj-ea"/>
              </a:rPr>
              <a:t>在哪裡發生的？</a:t>
            </a:r>
            <a:r>
              <a:rPr lang="en-US" altLang="zh-TW" sz="2600" dirty="0" smtClean="0">
                <a:latin typeface="+mj-ea"/>
                <a:ea typeface="+mj-ea"/>
              </a:rPr>
              <a:t/>
            </a:r>
            <a:br>
              <a:rPr lang="en-US" altLang="zh-TW" sz="2600" dirty="0" smtClean="0">
                <a:latin typeface="+mj-ea"/>
                <a:ea typeface="+mj-ea"/>
              </a:rPr>
            </a:br>
            <a:r>
              <a:rPr lang="zh-TW" altLang="zh-TW" sz="2600" dirty="0" smtClean="0">
                <a:latin typeface="+mj-ea"/>
                <a:ea typeface="+mj-ea"/>
              </a:rPr>
              <a:t>⑤</a:t>
            </a:r>
            <a:r>
              <a:rPr lang="en-US" altLang="zh-TW" sz="2600" dirty="0" smtClean="0">
                <a:latin typeface="+mj-ea"/>
                <a:ea typeface="+mj-ea"/>
              </a:rPr>
              <a:t>Why—</a:t>
            </a:r>
            <a:r>
              <a:rPr lang="zh-TW" altLang="zh-TW" sz="2600" dirty="0" smtClean="0">
                <a:latin typeface="+mj-ea"/>
                <a:ea typeface="+mj-ea"/>
              </a:rPr>
              <a:t>造成事件的原因為何？</a:t>
            </a:r>
            <a:r>
              <a:rPr lang="zh-TW" altLang="en-US" sz="2600" dirty="0" smtClean="0">
                <a:latin typeface="+mj-ea"/>
                <a:ea typeface="+mj-ea"/>
              </a:rPr>
              <a:t>                                 </a:t>
            </a:r>
            <a:r>
              <a:rPr lang="zh-TW" altLang="zh-TW" sz="2600" dirty="0" smtClean="0">
                <a:latin typeface="+mj-ea"/>
                <a:ea typeface="+mj-ea"/>
              </a:rPr>
              <a:t>⑥</a:t>
            </a:r>
            <a:r>
              <a:rPr lang="en-US" altLang="zh-TW" sz="2600" dirty="0" smtClean="0">
                <a:latin typeface="+mj-ea"/>
                <a:ea typeface="+mj-ea"/>
              </a:rPr>
              <a:t>How—</a:t>
            </a:r>
            <a:r>
              <a:rPr lang="zh-TW" altLang="zh-TW" sz="2600" dirty="0" smtClean="0">
                <a:latin typeface="+mj-ea"/>
                <a:ea typeface="+mj-ea"/>
              </a:rPr>
              <a:t>如何解決？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17232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5364088" y="6165304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dirty="0" smtClean="0">
                <a:hlinkClick r:id="rId6"/>
              </a:rPr>
              <a:t>http://minibus999.chez.com/JDownloader09579.htm</a:t>
            </a:r>
            <a:endParaRPr lang="zh-TW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新聞這樣說</a:t>
            </a:r>
            <a:r>
              <a:rPr lang="zh-TW" altLang="en-US" dirty="0" smtClean="0">
                <a:latin typeface="+mj-ea"/>
              </a:rPr>
              <a:t>（</a:t>
            </a:r>
            <a:r>
              <a:rPr lang="en-US" altLang="zh-TW" dirty="0" smtClean="0">
                <a:latin typeface="+mj-ea"/>
              </a:rPr>
              <a:t>5</a:t>
            </a:r>
            <a:r>
              <a:rPr lang="zh-TW" altLang="en-US" dirty="0" smtClean="0">
                <a:latin typeface="+mj-ea"/>
              </a:rPr>
              <a:t>之</a:t>
            </a:r>
            <a:r>
              <a:rPr lang="en-US" altLang="zh-TW" dirty="0" smtClean="0">
                <a:latin typeface="+mj-ea"/>
              </a:rPr>
              <a:t>2</a:t>
            </a:r>
            <a:r>
              <a:rPr lang="zh-TW" altLang="en-US" dirty="0" smtClean="0">
                <a:latin typeface="+mj-ea"/>
              </a:rPr>
              <a:t>）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600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467544" y="5445224"/>
            <a:ext cx="2376264" cy="43204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67544" y="6237312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u="sng" dirty="0" smtClean="0">
                <a:hlinkClick r:id="rId4"/>
              </a:rPr>
              <a:t>http://www.techbang.com/posts/3937-msn-live-fraud</a:t>
            </a:r>
            <a:endParaRPr lang="zh-TW" alt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3867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4932040" y="3717032"/>
            <a:ext cx="1800200" cy="43204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644008" y="5373216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u="sng" dirty="0" smtClean="0">
                <a:hlinkClick r:id="rId4"/>
              </a:rPr>
              <a:t>http://www.techbang.com/posts/3937-msn-live-fraud</a:t>
            </a:r>
            <a:endParaRPr lang="zh-TW" alt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新聞這樣說</a:t>
            </a:r>
            <a:r>
              <a:rPr lang="zh-TW" altLang="en-US" dirty="0" smtClean="0">
                <a:latin typeface="+mj-ea"/>
              </a:rPr>
              <a:t>（</a:t>
            </a:r>
            <a:r>
              <a:rPr lang="en-US" altLang="zh-TW" dirty="0" smtClean="0">
                <a:latin typeface="+mj-ea"/>
              </a:rPr>
              <a:t>5</a:t>
            </a:r>
            <a:r>
              <a:rPr lang="zh-TW" altLang="en-US" dirty="0" smtClean="0">
                <a:latin typeface="+mj-ea"/>
              </a:rPr>
              <a:t>之</a:t>
            </a:r>
            <a:r>
              <a:rPr lang="en-US" altLang="zh-TW" dirty="0" smtClean="0">
                <a:latin typeface="+mj-ea"/>
              </a:rPr>
              <a:t>3</a:t>
            </a:r>
            <a:r>
              <a:rPr lang="zh-TW" altLang="en-US" dirty="0" smtClean="0">
                <a:latin typeface="+mj-ea"/>
              </a:rPr>
              <a:t>）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1700808"/>
            <a:ext cx="81003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zh-TW" altLang="en-US" sz="2600" dirty="0" smtClean="0">
                <a:latin typeface="+mj-ea"/>
                <a:ea typeface="+mj-ea"/>
              </a:rPr>
              <a:t>請依據剛剛閱讀的內容，回答以下問題：</a:t>
            </a:r>
            <a:endParaRPr lang="en-US" altLang="zh-TW" sz="2600" dirty="0" smtClean="0">
              <a:latin typeface="+mj-ea"/>
              <a:ea typeface="+mj-ea"/>
            </a:endParaRPr>
          </a:p>
          <a:p>
            <a:endParaRPr lang="en-US" altLang="zh-TW" sz="26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①不肖份子透過網路騙取受害者的手機號碼和認證碼有什麼好處？</a:t>
            </a:r>
          </a:p>
          <a:p>
            <a:endParaRPr lang="zh-TW" altLang="zh-TW" sz="2600" dirty="0" smtClean="0">
              <a:latin typeface="+mj-ea"/>
              <a:ea typeface="+mj-ea"/>
            </a:endParaRPr>
          </a:p>
          <a:p>
            <a:r>
              <a:rPr lang="zh-TW" altLang="zh-TW" sz="2600" dirty="0" smtClean="0">
                <a:latin typeface="+mj-ea"/>
                <a:ea typeface="+mj-ea"/>
              </a:rPr>
              <a:t>②</a:t>
            </a:r>
            <a:r>
              <a:rPr lang="zh-TW" altLang="zh-TW" sz="2800" dirty="0" smtClean="0">
                <a:latin typeface="+mj-ea"/>
                <a:ea typeface="+mj-ea"/>
              </a:rPr>
              <a:t>如果我們的手機號碼被不肖份子用來申請假的拍賣帳號，會引來什麼麻煩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600" dirty="0" smtClean="0">
              <a:latin typeface="+mj-ea"/>
              <a:ea typeface="+mj-ea"/>
            </a:endParaRPr>
          </a:p>
        </p:txBody>
      </p:sp>
      <p:pic>
        <p:nvPicPr>
          <p:cNvPr id="16386" name="Picture 2" descr="撥打手機微笑表情圖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7112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內容版面配置區 4"/>
          <p:cNvSpPr>
            <a:spLocks noGrp="1"/>
          </p:cNvSpPr>
          <p:nvPr>
            <p:ph sz="quarter" idx="1"/>
          </p:nvPr>
        </p:nvSpPr>
        <p:spPr>
          <a:xfrm>
            <a:off x="1619672" y="4941168"/>
            <a:ext cx="6769100" cy="1584176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類似新聞這樣說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你</a:t>
            </a:r>
            <a:r>
              <a:rPr lang="zh-TW" altLang="zh-TW" sz="2800" dirty="0" smtClean="0">
                <a:latin typeface="+mj-ea"/>
                <a:ea typeface="+mj-ea"/>
              </a:rPr>
              <a:t>是否遭遇</a:t>
            </a:r>
            <a:r>
              <a:rPr lang="zh-TW" altLang="zh-TW" sz="2800" dirty="0" smtClean="0">
                <a:latin typeface="+mj-ea"/>
                <a:ea typeface="+mj-ea"/>
              </a:rPr>
              <a:t>過上述的詐騙</a:t>
            </a:r>
            <a:r>
              <a:rPr lang="zh-TW" altLang="zh-TW" sz="2800" dirty="0" smtClean="0">
                <a:latin typeface="+mj-ea"/>
                <a:ea typeface="+mj-ea"/>
              </a:rPr>
              <a:t>手法</a:t>
            </a:r>
            <a:r>
              <a:rPr lang="zh-TW" altLang="en-US" sz="2800" dirty="0" smtClean="0">
                <a:latin typeface="+mj-ea"/>
                <a:ea typeface="+mj-ea"/>
              </a:rPr>
              <a:t>？是怎麼處理的，請跟大家分享你的經驗？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  <a:defRPr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1331640" y="4365104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dirty="0" smtClean="0">
                <a:hlinkClick r:id="rId5"/>
              </a:rPr>
              <a:t>http://www.youtube.com/watch?v=V8FgHmT7W40</a:t>
            </a:r>
            <a:endParaRPr lang="zh-TW" altLang="en-US" sz="1000" dirty="0"/>
          </a:p>
        </p:txBody>
      </p:sp>
      <p:sp>
        <p:nvSpPr>
          <p:cNvPr id="9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新聞這樣說</a:t>
            </a:r>
            <a:r>
              <a:rPr lang="zh-TW" altLang="en-US" dirty="0" smtClean="0">
                <a:latin typeface="+mj-ea"/>
              </a:rPr>
              <a:t>（</a:t>
            </a:r>
            <a:r>
              <a:rPr lang="en-US" altLang="zh-TW" dirty="0" smtClean="0">
                <a:latin typeface="+mj-ea"/>
              </a:rPr>
              <a:t>5</a:t>
            </a:r>
            <a:r>
              <a:rPr lang="zh-TW" altLang="en-US" dirty="0" smtClean="0">
                <a:latin typeface="+mj-ea"/>
              </a:rPr>
              <a:t>之</a:t>
            </a:r>
            <a:r>
              <a:rPr lang="en-US" altLang="zh-TW" dirty="0" smtClean="0">
                <a:latin typeface="+mj-ea"/>
              </a:rPr>
              <a:t>4</a:t>
            </a:r>
            <a:r>
              <a:rPr lang="zh-TW" altLang="en-US" dirty="0" smtClean="0">
                <a:latin typeface="+mj-ea"/>
              </a:rPr>
              <a:t>）</a:t>
            </a:r>
            <a:endParaRPr lang="zh-TW" altLang="en-US" dirty="0" smtClean="0">
              <a:latin typeface="+mj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700808"/>
            <a:ext cx="3568645" cy="230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4932040" y="4365104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  <a:r>
              <a:rPr lang="en-US" altLang="zh-TW" sz="1000" dirty="0" smtClean="0">
                <a:hlinkClick r:id="rId7"/>
              </a:rPr>
              <a:t>http://www.youtube.com/watch?v=0RBwpiMYkRo</a:t>
            </a:r>
            <a:endParaRPr lang="en-US" altLang="zh-TW" sz="10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700808"/>
            <a:ext cx="3470920" cy="228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chemeClr val="tx1"/>
                </a:solidFill>
                <a:latin typeface="+mj-ea"/>
              </a:rPr>
              <a:t>新聞這樣說</a:t>
            </a:r>
            <a:r>
              <a:rPr lang="zh-TW" altLang="en-US" dirty="0" smtClean="0">
                <a:latin typeface="+mj-ea"/>
              </a:rPr>
              <a:t>（</a:t>
            </a:r>
            <a:r>
              <a:rPr lang="en-US" altLang="zh-TW" dirty="0" smtClean="0">
                <a:latin typeface="+mj-ea"/>
              </a:rPr>
              <a:t>5</a:t>
            </a:r>
            <a:r>
              <a:rPr lang="zh-TW" altLang="en-US" dirty="0" smtClean="0">
                <a:latin typeface="+mj-ea"/>
              </a:rPr>
              <a:t>之</a:t>
            </a:r>
            <a:r>
              <a:rPr lang="en-US" altLang="zh-TW" dirty="0" smtClean="0">
                <a:latin typeface="+mj-ea"/>
              </a:rPr>
              <a:t>5</a:t>
            </a:r>
            <a:r>
              <a:rPr lang="zh-TW" altLang="en-US" dirty="0" smtClean="0">
                <a:latin typeface="+mj-ea"/>
              </a:rPr>
              <a:t>）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475656" y="1628800"/>
            <a:ext cx="6769100" cy="3528392"/>
          </a:xfrm>
        </p:spPr>
        <p:txBody>
          <a:bodyPr/>
          <a:lstStyle/>
          <a:p>
            <a:pPr>
              <a:defRPr/>
            </a:pPr>
            <a:r>
              <a:rPr lang="zh-TW" altLang="zh-TW" sz="2800" dirty="0" smtClean="0">
                <a:latin typeface="+mj-ea"/>
                <a:ea typeface="+mj-ea"/>
              </a:rPr>
              <a:t>這類的即時通軟體詐騙手法，為什麼會讓這麼多人上當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zh-TW" sz="2800" dirty="0" smtClean="0">
                <a:latin typeface="+mj-ea"/>
                <a:ea typeface="+mj-ea"/>
              </a:rPr>
              <a:t>不肖份子是利用網路的哪些特性讓被害人信以為真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反詐騙</a:t>
            </a:r>
            <a:r>
              <a:rPr lang="zh-TW" altLang="en-US" sz="2800" dirty="0" smtClean="0">
                <a:latin typeface="+mj-ea"/>
                <a:ea typeface="+mj-ea"/>
              </a:rPr>
              <a:t>影片</a:t>
            </a:r>
            <a:r>
              <a:rPr lang="en-US" altLang="zh-TW" sz="2800" dirty="0" smtClean="0">
                <a:latin typeface="+mj-ea"/>
                <a:ea typeface="+mj-ea"/>
              </a:rPr>
              <a:t>-</a:t>
            </a:r>
            <a:r>
              <a:rPr lang="zh-TW" altLang="en-US" sz="2800" dirty="0" smtClean="0">
                <a:latin typeface="+mj-ea"/>
                <a:ea typeface="+mj-ea"/>
              </a:rPr>
              <a:t>拒絕詐騙三步驟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  <a:defRPr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53136"/>
            <a:ext cx="2376264" cy="1831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483768" y="6165304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000" dirty="0"/>
              <a:t>圖片資料來源</a:t>
            </a:r>
            <a:r>
              <a:rPr lang="zh-TW" altLang="en-US" sz="1000" dirty="0" smtClean="0"/>
              <a:t>：</a:t>
            </a:r>
            <a:r>
              <a:rPr lang="en-US" altLang="zh-TW" sz="1000" dirty="0" smtClean="0"/>
              <a:t> </a:t>
            </a:r>
          </a:p>
          <a:p>
            <a:r>
              <a:rPr lang="en-US" altLang="zh-TW" sz="1000" dirty="0" smtClean="0">
                <a:hlinkClick r:id="rId4"/>
              </a:rPr>
              <a:t>http://www.youtube.com/watch?v=F8s2OKIRyZI</a:t>
            </a:r>
            <a:endParaRPr lang="zh-TW" alt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「查證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」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動動腦</a:t>
            </a:r>
            <a:r>
              <a:rPr lang="zh-TW" altLang="en-US" dirty="0" smtClean="0">
                <a:latin typeface="+mj-ea"/>
              </a:rPr>
              <a:t>（</a:t>
            </a:r>
            <a:r>
              <a:rPr lang="en-US" altLang="zh-TW" dirty="0" smtClean="0">
                <a:latin typeface="+mj-ea"/>
              </a:rPr>
              <a:t>1</a:t>
            </a:r>
            <a:r>
              <a:rPr lang="zh-TW" altLang="en-US" dirty="0" smtClean="0">
                <a:latin typeface="+mj-ea"/>
              </a:rPr>
              <a:t>之</a:t>
            </a:r>
            <a:r>
              <a:rPr lang="en-US" altLang="zh-TW" dirty="0" smtClean="0">
                <a:latin typeface="+mj-ea"/>
              </a:rPr>
              <a:t>1</a:t>
            </a:r>
            <a:r>
              <a:rPr lang="zh-TW" altLang="en-US" dirty="0" smtClean="0">
                <a:latin typeface="+mj-ea"/>
              </a:rPr>
              <a:t>）</a:t>
            </a:r>
          </a:p>
        </p:txBody>
      </p:sp>
      <p:sp>
        <p:nvSpPr>
          <p:cNvPr id="6" name="內容版面配置區 4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344816" cy="3528392"/>
          </a:xfrm>
        </p:spPr>
        <p:txBody>
          <a:bodyPr/>
          <a:lstStyle/>
          <a:p>
            <a:pPr>
              <a:defRPr/>
            </a:pP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en-US" sz="2800" dirty="0" smtClean="0">
                <a:latin typeface="+mj-ea"/>
                <a:ea typeface="+mj-ea"/>
              </a:rPr>
              <a:t>反詐騙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r>
              <a:rPr lang="zh-TW" altLang="en-US" sz="2800" dirty="0" smtClean="0">
                <a:latin typeface="+mj-ea"/>
                <a:ea typeface="+mj-ea"/>
              </a:rPr>
              <a:t>短片</a:t>
            </a:r>
            <a:r>
              <a:rPr lang="en-US" altLang="zh-TW" sz="2800" dirty="0" smtClean="0"/>
              <a:t>---</a:t>
            </a:r>
            <a:r>
              <a:rPr lang="zh-TW" altLang="zh-TW" sz="2800" dirty="0" smtClean="0">
                <a:latin typeface="+mj-ea"/>
                <a:ea typeface="+mj-ea"/>
              </a:rPr>
              <a:t>各</a:t>
            </a:r>
            <a:r>
              <a:rPr lang="zh-TW" altLang="zh-TW" sz="2800" dirty="0" smtClean="0">
                <a:latin typeface="+mj-ea"/>
                <a:ea typeface="+mj-ea"/>
              </a:rPr>
              <a:t>組設計</a:t>
            </a:r>
            <a:r>
              <a:rPr lang="zh-TW" altLang="zh-TW" sz="2800" dirty="0" smtClean="0">
                <a:latin typeface="+mj-ea"/>
                <a:ea typeface="+mj-ea"/>
              </a:rPr>
              <a:t>一段</a:t>
            </a:r>
            <a:r>
              <a:rPr lang="en-US" altLang="zh-TW" sz="2800" dirty="0" smtClean="0">
                <a:latin typeface="+mj-ea"/>
                <a:ea typeface="+mj-ea"/>
              </a:rPr>
              <a:t>3</a:t>
            </a:r>
            <a:r>
              <a:rPr lang="zh-TW" altLang="zh-TW" sz="2800" dirty="0" smtClean="0">
                <a:latin typeface="+mj-ea"/>
                <a:ea typeface="+mj-ea"/>
              </a:rPr>
              <a:t>分鐘</a:t>
            </a:r>
            <a:r>
              <a:rPr lang="zh-TW" altLang="en-US" sz="2800" dirty="0" smtClean="0">
                <a:latin typeface="+mj-ea"/>
                <a:ea typeface="+mj-ea"/>
              </a:rPr>
              <a:t>左右</a:t>
            </a:r>
            <a:r>
              <a:rPr lang="zh-TW" altLang="zh-TW" sz="2800" dirty="0" smtClean="0">
                <a:latin typeface="+mj-ea"/>
                <a:ea typeface="+mj-ea"/>
              </a:rPr>
              <a:t>的</a:t>
            </a:r>
            <a:r>
              <a:rPr lang="zh-TW" altLang="zh-TW" sz="2800" dirty="0" smtClean="0"/>
              <a:t>的短劇，</a:t>
            </a:r>
            <a:r>
              <a:rPr lang="zh-TW" altLang="zh-TW" sz="2800" dirty="0" smtClean="0"/>
              <a:t>模擬</a:t>
            </a:r>
            <a:r>
              <a:rPr lang="zh-TW" altLang="en-US" sz="2800" dirty="0" smtClean="0"/>
              <a:t>新聞中的</a:t>
            </a:r>
            <a:r>
              <a:rPr lang="zh-TW" altLang="zh-TW" sz="2800" dirty="0" smtClean="0"/>
              <a:t>詐騙</a:t>
            </a:r>
            <a:r>
              <a:rPr lang="zh-TW" altLang="zh-TW" sz="2800" dirty="0" smtClean="0"/>
              <a:t>橋</a:t>
            </a:r>
            <a:r>
              <a:rPr lang="zh-TW" altLang="zh-TW" sz="2800" dirty="0" smtClean="0"/>
              <a:t>段</a:t>
            </a:r>
            <a:r>
              <a:rPr lang="zh-TW" altLang="en-US" sz="2800" dirty="0" smtClean="0"/>
              <a:t>，至少想出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種有效查證方法，破解詐騙手法。</a:t>
            </a:r>
            <a:endParaRPr lang="en-US" altLang="zh-TW" sz="2800" dirty="0" smtClean="0"/>
          </a:p>
          <a:p>
            <a:pPr>
              <a:buNone/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dirty="0" smtClean="0">
                <a:latin typeface="+mj-ea"/>
                <a:ea typeface="+mj-ea"/>
              </a:rPr>
              <a:t>觀念複習</a:t>
            </a:r>
            <a:r>
              <a:rPr lang="en-US" altLang="zh-TW" dirty="0" smtClean="0">
                <a:latin typeface="+mj-ea"/>
                <a:ea typeface="+mj-ea"/>
              </a:rPr>
              <a:t>-</a:t>
            </a:r>
            <a:r>
              <a:rPr lang="zh-TW" altLang="en-US" dirty="0" smtClean="0">
                <a:latin typeface="+mj-ea"/>
                <a:ea typeface="+mj-ea"/>
              </a:rPr>
              <a:t>聽老師說</a:t>
            </a:r>
            <a:r>
              <a:rPr lang="zh-TW" altLang="en-US" sz="2400" dirty="0" smtClean="0">
                <a:latin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  <a:defRPr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9218" name="Picture 2" descr="檢視詳細資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1319</TotalTime>
  <Words>792</Words>
  <Application>Microsoft Office PowerPoint</Application>
  <PresentationFormat>如螢幕大小 (4:3)</PresentationFormat>
  <Paragraphs>89</Paragraphs>
  <Slides>10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公正</vt:lpstr>
      <vt:lpstr>教案名稱： 問拍賣認證碼  小心變人頭 本教案製作者：毛俞婷 </vt:lpstr>
      <vt:lpstr>你今天即時通了嗎（2之1）</vt:lpstr>
      <vt:lpstr>你今天即時通了嗎（2之2）</vt:lpstr>
      <vt:lpstr>新聞這樣說（5之1）</vt:lpstr>
      <vt:lpstr>新聞這樣說（5之2）</vt:lpstr>
      <vt:lpstr>新聞這樣說（5之3）</vt:lpstr>
      <vt:lpstr>新聞這樣說（5之4）</vt:lpstr>
      <vt:lpstr>新聞這樣說（5之5）</vt:lpstr>
      <vt:lpstr>「查證」動動腦（1之1）</vt:lpstr>
      <vt:lpstr>本教案結束，謝謝 </vt:lpstr>
    </vt:vector>
  </TitlesOfParts>
  <Company>TAIWAN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</cp:lastModifiedBy>
  <cp:revision>46</cp:revision>
  <dcterms:created xsi:type="dcterms:W3CDTF">2011-03-28T02:01:01Z</dcterms:created>
  <dcterms:modified xsi:type="dcterms:W3CDTF">2012-04-05T23:04:27Z</dcterms:modified>
</cp:coreProperties>
</file>